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732" r:id="rId1"/>
  </p:sldMasterIdLst>
  <p:notesMasterIdLst>
    <p:notesMasterId r:id="rId16"/>
  </p:notesMasterIdLst>
  <p:sldIdLst>
    <p:sldId id="256" r:id="rId2"/>
    <p:sldId id="279" r:id="rId3"/>
    <p:sldId id="310" r:id="rId4"/>
    <p:sldId id="285" r:id="rId5"/>
    <p:sldId id="292" r:id="rId6"/>
    <p:sldId id="297" r:id="rId7"/>
    <p:sldId id="275" r:id="rId8"/>
    <p:sldId id="307" r:id="rId9"/>
    <p:sldId id="308" r:id="rId10"/>
    <p:sldId id="309" r:id="rId11"/>
    <p:sldId id="311" r:id="rId12"/>
    <p:sldId id="313" r:id="rId13"/>
    <p:sldId id="315" r:id="rId14"/>
    <p:sldId id="265" r:id="rId15"/>
  </p:sldIdLst>
  <p:sldSz cx="9144000" cy="6858000" type="screen4x3"/>
  <p:notesSz cx="6858000" cy="9947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417F1B-485A-4DE2-AF26-3095EDB5FC9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D4F941-007A-483A-81DA-72F1797F48E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514600"/>
            <a:ext cx="8458200" cy="533400"/>
          </a:xfrm>
        </p:spPr>
        <p:txBody>
          <a:bodyPr>
            <a:normAutofit fontScale="90000"/>
          </a:bodyPr>
          <a:lstStyle/>
          <a:p>
            <a:pPr lvl="0"/>
            <a:r>
              <a:rPr lang="sr-Latn-CS" b="1" dirty="0" smtClean="0"/>
              <a:t/>
            </a:r>
            <a:br>
              <a:rPr lang="sr-Latn-CS" b="1" dirty="0" smtClean="0"/>
            </a:br>
            <a:r>
              <a:rPr lang="sr-Latn-CS" b="1" dirty="0" smtClean="0"/>
              <a:t/>
            </a:r>
            <a:br>
              <a:rPr lang="sr-Latn-CS" b="1" dirty="0" smtClean="0"/>
            </a:br>
            <a:r>
              <a:rPr lang="sr-Latn-CS" b="1" dirty="0" smtClean="0"/>
              <a:t/>
            </a:r>
            <a:br>
              <a:rPr lang="sr-Latn-CS" b="1" dirty="0" smtClean="0"/>
            </a:br>
            <a:r>
              <a:rPr lang="sr-Latn-CS" b="1" dirty="0" smtClean="0"/>
              <a:t/>
            </a:r>
            <a:br>
              <a:rPr lang="sr-Latn-CS" b="1" dirty="0" smtClean="0"/>
            </a:br>
            <a:r>
              <a:rPr lang="sr-Latn-CS" b="1" dirty="0" smtClean="0"/>
              <a:t/>
            </a:r>
            <a:br>
              <a:rPr lang="sr-Latn-CS" b="1" dirty="0" smtClean="0"/>
            </a:br>
            <a:r>
              <a:rPr lang="sr-Latn-CS" b="1" dirty="0" smtClean="0"/>
              <a:t/>
            </a:r>
            <a:br>
              <a:rPr lang="sr-Latn-CS" b="1" dirty="0" smtClean="0"/>
            </a:br>
            <a:r>
              <a:rPr lang="sr-Latn-CS" b="1" dirty="0" smtClean="0"/>
              <a:t/>
            </a:r>
            <a:br>
              <a:rPr lang="sr-Latn-CS" b="1" dirty="0" smtClean="0"/>
            </a:br>
            <a:r>
              <a:rPr lang="sr-Latn-CS" dirty="0" smtClean="0"/>
              <a:t> </a:t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en-US" sz="1300" i="1" dirty="0" smtClean="0"/>
              <a:t/>
            </a:r>
            <a:br>
              <a:rPr lang="en-US" sz="1300" i="1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sr-Latn-RS" sz="4000" dirty="0" smtClean="0"/>
              <a:t>RIZIK I ODLUKE O INVESTIRANJU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352800"/>
            <a:ext cx="8010378" cy="236220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 </a:t>
            </a:r>
            <a:r>
              <a:rPr lang="sr-Latn-CS" sz="1600" dirty="0" smtClean="0"/>
              <a:t>NAZIV PREDMETA:  	FINANSIJSKI MENADŽMET </a:t>
            </a:r>
            <a:r>
              <a:rPr lang="sr-Latn-CS" sz="1600" smtClean="0"/>
              <a:t>U </a:t>
            </a:r>
            <a:r>
              <a:rPr lang="sr-Latn-CS" sz="1600" smtClean="0"/>
              <a:t>SISTEMU ZDRAVSTVENE ZAŠTITE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sr-Latn-RS" sz="1600" dirty="0" smtClean="0"/>
              <a:t> PREDAVANJA BR.1</a:t>
            </a:r>
            <a:r>
              <a:rPr lang="sr-Latn-CS" sz="1600" dirty="0" smtClean="0"/>
              <a:t> 	</a:t>
            </a:r>
            <a:r>
              <a:rPr lang="sr-Latn-RS" sz="1600" dirty="0" smtClean="0"/>
              <a:t>ČAS</a:t>
            </a:r>
            <a:r>
              <a:rPr lang="sr-Latn-CS" sz="1600" dirty="0" smtClean="0"/>
              <a:t>: 09</a:t>
            </a:r>
            <a:r>
              <a:rPr lang="sr-Cyrl-CS" sz="1600" dirty="0" smtClean="0"/>
              <a:t> </a:t>
            </a:r>
            <a:r>
              <a:rPr lang="sr-Latn-RS" sz="1600" dirty="0" smtClean="0"/>
              <a:t>I</a:t>
            </a:r>
            <a:r>
              <a:rPr lang="sr-Cyrl-CS" sz="1600" dirty="0" smtClean="0"/>
              <a:t> </a:t>
            </a:r>
            <a:r>
              <a:rPr lang="sr-Latn-BA" sz="1600" dirty="0" smtClean="0"/>
              <a:t>10</a:t>
            </a:r>
            <a:r>
              <a:rPr lang="sr-Latn-CS" sz="1600" dirty="0" smtClean="0"/>
              <a:t/>
            </a:r>
            <a:br>
              <a:rPr lang="sr-Latn-CS" sz="1600" dirty="0" smtClean="0"/>
            </a:br>
            <a:r>
              <a:rPr lang="sr-Latn-CS" sz="1600" dirty="0" smtClean="0"/>
              <a:t> NASTAVNA JEDINICA: RIZIK I ODLUKE O INVESTIRANJU</a:t>
            </a:r>
          </a:p>
          <a:p>
            <a:r>
              <a:rPr lang="sr-Latn-CS" sz="1600" dirty="0" smtClean="0"/>
              <a:t/>
            </a:r>
            <a:br>
              <a:rPr lang="sr-Latn-CS" sz="1600" dirty="0" smtClean="0"/>
            </a:br>
            <a:r>
              <a:rPr lang="sr-Latn-CS" sz="1600" dirty="0" smtClean="0"/>
              <a:t> TEMATSKE JEDINICE: 	 </a:t>
            </a:r>
            <a:r>
              <a:rPr lang="fr-FR" sz="1600" dirty="0" smtClean="0"/>
              <a:t>•</a:t>
            </a:r>
            <a:r>
              <a:rPr lang="sr-Latn-RS" sz="1600" dirty="0" smtClean="0"/>
              <a:t>  VRSTE I KARAKTERISTIKE RIZIKA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sr-Latn-RS" sz="1600" dirty="0" smtClean="0"/>
              <a:t>                                  </a:t>
            </a:r>
            <a:r>
              <a:rPr lang="fr-FR" sz="1600" dirty="0" smtClean="0"/>
              <a:t>•</a:t>
            </a:r>
            <a:r>
              <a:rPr lang="sr-Latn-RS" sz="1600" dirty="0" smtClean="0"/>
              <a:t>  DIVERZIFIKACIJA U FUNKCIJI UPRAVLJANJA RIZIKOM INVESTIRANJA</a:t>
            </a:r>
          </a:p>
          <a:p>
            <a:r>
              <a:rPr lang="sr-Latn-RS" sz="1600" dirty="0" smtClean="0"/>
              <a:t>                                                                                </a:t>
            </a:r>
            <a:r>
              <a:rPr lang="ru-RU" sz="1600" dirty="0" smtClean="0"/>
              <a:t> </a:t>
            </a:r>
            <a:r>
              <a:rPr lang="sr-Latn-CS" sz="1600" dirty="0" smtClean="0"/>
              <a:t/>
            </a:r>
            <a:br>
              <a:rPr lang="sr-Latn-CS" sz="1600" dirty="0" smtClean="0"/>
            </a:br>
            <a:r>
              <a:rPr lang="sr-Latn-RS" sz="1600" dirty="0" smtClean="0"/>
              <a:t>PRIPREMILA</a:t>
            </a:r>
            <a:r>
              <a:rPr lang="sr-Latn-CS" sz="1600" dirty="0" smtClean="0"/>
              <a:t>: 	PROF. DR MILENA JAKŠIĆ</a:t>
            </a:r>
            <a:endParaRPr lang="en-US" sz="1600" dirty="0"/>
          </a:p>
        </p:txBody>
      </p:sp>
      <p:sp>
        <p:nvSpPr>
          <p:cNvPr id="4" name="Rectangle 3"/>
          <p:cNvSpPr/>
          <p:nvPr/>
        </p:nvSpPr>
        <p:spPr>
          <a:xfrm>
            <a:off x="2438400" y="6620412"/>
            <a:ext cx="6705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/>
              <a:t>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b="1" dirty="0">
              <a:solidFill>
                <a:srgbClr val="000000"/>
              </a:solidFill>
            </a:endParaRPr>
          </a:p>
        </p:txBody>
      </p:sp>
      <p:pic>
        <p:nvPicPr>
          <p:cNvPr id="8" name="Picture 12" descr="memo grb cop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7515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BA" sz="2400" dirty="0" smtClean="0"/>
              <a:t>DIVERZIFIKACIJA PORTFOLIJA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8915400" cy="525780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sr-Latn-CS" sz="3100" dirty="0" smtClean="0"/>
              <a:t>Jedan od dokazano efikasnih načina za upravljanje rizikom je </a:t>
            </a:r>
            <a:r>
              <a:rPr lang="sr-Latn-CS" sz="3100" b="1" dirty="0" smtClean="0"/>
              <a:t>diverzifikacija plasmana </a:t>
            </a:r>
            <a:r>
              <a:rPr lang="sr-Latn-CS" sz="3100" dirty="0" smtClean="0"/>
              <a:t>kojim se umanjuje frekvencija kako dobrih tako i loših ishoda, što umanjuje verovatnoću nastanka gubitka. </a:t>
            </a:r>
          </a:p>
          <a:p>
            <a:pPr algn="just"/>
            <a:r>
              <a:rPr lang="sr-Latn-CS" sz="3100" dirty="0" smtClean="0"/>
              <a:t>Ključna ideja od koje polazi savremena portfolio teorija je da se kombinovanjem različitih oblika finansijske aktive postižu bolji rezultati nego ulaganjem novčanih sredstava samo u jednu aktivu (ne držati sva jaja u jednoj korpi). </a:t>
            </a:r>
            <a:endParaRPr lang="en-US" sz="3100" dirty="0" smtClean="0"/>
          </a:p>
          <a:p>
            <a:pPr algn="just"/>
            <a:r>
              <a:rPr lang="sr-Latn-CS" sz="3100" dirty="0" smtClean="0"/>
              <a:t>Diverzifikacija podrazumeva kombinaciju dva ili više oblika finansijske aktive čiji se prinosi kreću u različitom smeru. </a:t>
            </a:r>
          </a:p>
          <a:p>
            <a:pPr algn="just"/>
            <a:r>
              <a:rPr lang="sr-Latn-CS" sz="3100" i="1" dirty="0" smtClean="0">
                <a:solidFill>
                  <a:srgbClr val="FF0000"/>
                </a:solidFill>
              </a:rPr>
              <a:t>Koeficijent korelacije</a:t>
            </a:r>
            <a:r>
              <a:rPr lang="sr-Latn-CS" sz="3100" dirty="0" smtClean="0">
                <a:solidFill>
                  <a:srgbClr val="FF0000"/>
                </a:solidFill>
              </a:rPr>
              <a:t> </a:t>
            </a:r>
            <a:r>
              <a:rPr lang="sr-Latn-CS" sz="3100" dirty="0" smtClean="0"/>
              <a:t>pokazuje do koga stepena se dve varijable istovremeno menjaju. Pozitivan koeficijent korelacije pokazuje da se dve varijable kreću u istom smeru. U tom slučaju očekivani novčani tokovi rastu i opadaju u istom pravcu. Ukoliko je koeficijent korelacije negativan dve varijable se kreću u suprotnom smeru.</a:t>
            </a:r>
          </a:p>
          <a:p>
            <a:pPr algn="just"/>
            <a:endParaRPr lang="en-US" sz="3000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1266" name="Picture 2" descr="C:\Users\toshiba\Desktop\download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1"/>
            <a:ext cx="4419600" cy="12953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5300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sr-Latn-CS" dirty="0" smtClean="0"/>
              <a:t>Ukoliko nije moguće izvršiti efikasnu diverzifikaciju plasmana, ponekad je jeftinije platiti osiguranje nego formirati rizični pul. </a:t>
            </a:r>
          </a:p>
          <a:p>
            <a:pPr algn="just"/>
            <a:r>
              <a:rPr lang="sr-Latn-CS" dirty="0" smtClean="0"/>
              <a:t>Osiguranje je ekonomska kategorija, čija je svrha da obezbedi sredstva osiguranja u okviru odgovarajućeg oblika organizovanja (osiguravajućeg društva) za naknadu štete u slučaju nastupanja osiguranog slučaja.</a:t>
            </a:r>
          </a:p>
          <a:p>
            <a:pPr algn="just"/>
            <a:r>
              <a:rPr lang="sr-Latn-CS" dirty="0" smtClean="0"/>
              <a:t> Osiguranje ima za cilj obnovu uništenog ekonomskog dobra, kako bi se stvorili uslovi za normalno odvijanje procesa proizvodnje.</a:t>
            </a:r>
          </a:p>
          <a:p>
            <a:pPr algn="just"/>
            <a:r>
              <a:rPr lang="sr-Latn-CS" dirty="0" smtClean="0"/>
              <a:t>Osiguranje u suštini predstavlja udruživanje svih onih koji su izloženi istim opasnostima, a sa ciljem da zajednički podnesu štetu koja će zadesiti samo neke od njih. Osnovna ideja koja se nalazi u osnovi osiguranja je povezivanje rizika velikog broja sličnih agenata u jedan fond, tako da zakon verovatnoće, odnosno zakon velikih brojeva obezbedi da se samo relativno mali broj nepovoljnih događaja ostvari u toku jedne godine. Trošak malog broja događaja može lako da se podnese od strane velikog broja osiguranika. </a:t>
            </a:r>
            <a:endParaRPr lang="en-US" dirty="0" smtClean="0"/>
          </a:p>
          <a:p>
            <a:pPr algn="just"/>
            <a:endParaRPr lang="en-US" dirty="0"/>
          </a:p>
        </p:txBody>
      </p:sp>
      <p:pic>
        <p:nvPicPr>
          <p:cNvPr id="13314" name="Picture 2" descr="C:\Users\toshiba\Desktop\shutterstock_251828608-e14967384277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28601"/>
            <a:ext cx="5105400" cy="9905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BA" sz="2000" dirty="0" smtClean="0"/>
              <a:t>STRATEGIJE ZA UPRAVLJANJE RIZICIMA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29200"/>
          </a:xfrm>
        </p:spPr>
        <p:txBody>
          <a:bodyPr>
            <a:normAutofit/>
          </a:bodyPr>
          <a:lstStyle/>
          <a:p>
            <a:pPr algn="just"/>
            <a:r>
              <a:rPr lang="sr-Latn-CS" dirty="0" smtClean="0"/>
              <a:t>Za rizike sa visokom verovatnoćom javljanja preporučuje se </a:t>
            </a:r>
            <a:r>
              <a:rPr lang="sr-Latn-CS" b="1" dirty="0" smtClean="0"/>
              <a:t>strategija redukovanja rizika.</a:t>
            </a:r>
          </a:p>
          <a:p>
            <a:pPr algn="just"/>
            <a:r>
              <a:rPr lang="sr-Latn-CS" dirty="0" smtClean="0"/>
              <a:t>Za rizike sa niskom verovatnoćom javljanja i snažnim uticajem preporučuje strategija koja podrazumeva </a:t>
            </a:r>
            <a:r>
              <a:rPr lang="sr-Latn-CS" b="1" dirty="0" smtClean="0"/>
              <a:t>upotrebu preventivnih mera</a:t>
            </a:r>
            <a:r>
              <a:rPr lang="sr-Latn-CS" dirty="0" smtClean="0"/>
              <a:t>, kako bi se rizik predupredio. </a:t>
            </a:r>
          </a:p>
          <a:p>
            <a:pPr algn="just"/>
            <a:r>
              <a:rPr lang="sr-Latn-CS" dirty="0" smtClean="0"/>
              <a:t>Rizici čija je verovatnoća javljanja ekstremno niska, a uticaj zanemarljivo mali, ne zahtevaju preduzimanje bilo kakvih akcija. </a:t>
            </a:r>
          </a:p>
          <a:p>
            <a:pPr algn="just"/>
            <a:endParaRPr lang="en-US" dirty="0" smtClean="0"/>
          </a:p>
          <a:p>
            <a:endParaRPr lang="en-US" dirty="0"/>
          </a:p>
        </p:txBody>
      </p:sp>
      <p:pic>
        <p:nvPicPr>
          <p:cNvPr id="18434" name="Picture 2" descr="C:\Users\toshiba\Desktop\risk-manageme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152400"/>
            <a:ext cx="4191000" cy="1066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BA" sz="2800" dirty="0" smtClean="0"/>
              <a:t>RIZICI PREDUZEĆA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29200"/>
          </a:xfrm>
        </p:spPr>
        <p:txBody>
          <a:bodyPr>
            <a:normAutofit fontScale="77500" lnSpcReduction="20000"/>
          </a:bodyPr>
          <a:lstStyle/>
          <a:p>
            <a:pPr algn="just">
              <a:buFont typeface="Arial" pitchFamily="34" charset="0"/>
              <a:buChar char="•"/>
            </a:pPr>
            <a:r>
              <a:rPr lang="sr-Latn-BA" b="1" i="1" dirty="0" smtClean="0"/>
              <a:t>poslovni rizik </a:t>
            </a:r>
            <a:r>
              <a:rPr lang="sr-Latn-BA" i="1" dirty="0" smtClean="0"/>
              <a:t>(</a:t>
            </a:r>
            <a:r>
              <a:rPr lang="sr-Latn-BA" dirty="0" smtClean="0"/>
              <a:t>rizik neuspeha u ostvarenju dobitka usled nemogućnosti upotrebe imovine prouzrokovano ostvarenjem rizika nad njom);</a:t>
            </a:r>
            <a:endParaRPr lang="sr-Latn-BA" i="1" dirty="0" smtClean="0"/>
          </a:p>
          <a:p>
            <a:pPr algn="just">
              <a:buFont typeface="Arial" pitchFamily="34" charset="0"/>
              <a:buChar char="•"/>
            </a:pPr>
            <a:r>
              <a:rPr lang="sr-Latn-BA" b="1" i="1" dirty="0" smtClean="0"/>
              <a:t>tržišni rizik </a:t>
            </a:r>
            <a:r>
              <a:rPr lang="sr-Latn-BA" dirty="0" smtClean="0"/>
              <a:t>(vezan za plasmane na finansijsko tržište u različite oblike finansijske aktive, povezana je sa rizikom kamatne stope, deviznog kursa, promene cena roba i usluga);</a:t>
            </a:r>
          </a:p>
          <a:p>
            <a:pPr algn="just">
              <a:buFont typeface="Arial" pitchFamily="34" charset="0"/>
              <a:buChar char="•"/>
            </a:pPr>
            <a:r>
              <a:rPr lang="sr-Latn-BA" dirty="0" smtClean="0"/>
              <a:t> </a:t>
            </a:r>
            <a:r>
              <a:rPr lang="sr-Latn-BA" b="1" i="1" dirty="0" smtClean="0"/>
              <a:t>operativni rizik </a:t>
            </a:r>
            <a:r>
              <a:rPr lang="sr-Latn-BA" dirty="0" smtClean="0"/>
              <a:t>(propusti i greške zaposlenih);</a:t>
            </a:r>
          </a:p>
          <a:p>
            <a:pPr algn="just">
              <a:buFont typeface="Arial" pitchFamily="34" charset="0"/>
              <a:buChar char="•"/>
            </a:pPr>
            <a:r>
              <a:rPr lang="sr-Latn-BA" dirty="0" smtClean="0"/>
              <a:t> </a:t>
            </a:r>
            <a:r>
              <a:rPr lang="sr-Latn-BA" b="1" i="1" dirty="0" smtClean="0"/>
              <a:t>rizik ročne strukture </a:t>
            </a:r>
            <a:r>
              <a:rPr lang="sr-Latn-BA" dirty="0" smtClean="0"/>
              <a:t>(neusklađenost prilia i odliva koja može ugroziti platežnu sposobnost preduzeća, odnosno njegovu likvidnost);</a:t>
            </a:r>
          </a:p>
          <a:p>
            <a:pPr algn="just">
              <a:buFont typeface="Arial" pitchFamily="34" charset="0"/>
              <a:buChar char="•"/>
            </a:pPr>
            <a:r>
              <a:rPr lang="sr-Latn-BA" dirty="0" smtClean="0"/>
              <a:t> </a:t>
            </a:r>
            <a:r>
              <a:rPr lang="sr-Latn-BA" b="1" i="1" dirty="0" smtClean="0"/>
              <a:t>rizik deponovanja i ulaganja sredstava </a:t>
            </a:r>
            <a:r>
              <a:rPr lang="sr-Latn-BA" dirty="0" smtClean="0"/>
              <a:t>(nemogućnost naplate potreživanja, odnosno kreditni rizik koji se ogleda u nesposobnosti dužnika da uredno servisira svoje obaveze);</a:t>
            </a:r>
          </a:p>
          <a:p>
            <a:pPr algn="just">
              <a:buFont typeface="Arial" pitchFamily="34" charset="0"/>
              <a:buChar char="•"/>
            </a:pPr>
            <a:r>
              <a:rPr lang="sr-Latn-BA" dirty="0" smtClean="0"/>
              <a:t> </a:t>
            </a:r>
            <a:r>
              <a:rPr lang="sr-Latn-BA" b="1" i="1" dirty="0" smtClean="0"/>
              <a:t>pravni rizik </a:t>
            </a:r>
            <a:r>
              <a:rPr lang="sr-Latn-BA" dirty="0" smtClean="0"/>
              <a:t>(nepoštovanje zakonskih normi i propisa);</a:t>
            </a:r>
          </a:p>
          <a:p>
            <a:pPr algn="just">
              <a:buFont typeface="Arial" pitchFamily="34" charset="0"/>
              <a:buChar char="•"/>
            </a:pPr>
            <a:r>
              <a:rPr lang="sr-Latn-BA" dirty="0" smtClean="0"/>
              <a:t> </a:t>
            </a:r>
            <a:r>
              <a:rPr lang="sr-Latn-BA" b="1" i="1" dirty="0" smtClean="0"/>
              <a:t>reputacioni rizik </a:t>
            </a:r>
            <a:r>
              <a:rPr lang="sr-Latn-BA" dirty="0" smtClean="0"/>
              <a:t>(smanjenje poverenja javnosti u preduzeće, što će uticati na konkurentsku poziciju, udeo na tržištu i u krajnjoj istanci na poslovni rezultat).</a:t>
            </a:r>
          </a:p>
          <a:p>
            <a:endParaRPr lang="en-US" dirty="0"/>
          </a:p>
        </p:txBody>
      </p:sp>
      <p:pic>
        <p:nvPicPr>
          <p:cNvPr id="16386" name="Picture 2" descr="C:\Users\toshiba\Desktop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1"/>
            <a:ext cx="5181600" cy="129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600200"/>
            <a:ext cx="8613648" cy="48768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4000" b="1" dirty="0" smtClean="0"/>
              <a:t>             </a:t>
            </a:r>
            <a:r>
              <a:rPr lang="sr-Latn-RS" sz="4000" b="1" dirty="0" smtClean="0"/>
              <a:t>HVALA NA PAŽNJI</a:t>
            </a:r>
            <a:endParaRPr lang="sr-Latn-RS" sz="2800" b="1" dirty="0" smtClean="0"/>
          </a:p>
          <a:p>
            <a:pPr>
              <a:buNone/>
            </a:pPr>
            <a:endParaRPr lang="en-US" sz="4000" b="1" dirty="0"/>
          </a:p>
          <a:p>
            <a:pPr>
              <a:buNone/>
            </a:pPr>
            <a:r>
              <a:rPr lang="sr-Latn-RS" sz="4000" b="1" dirty="0" smtClean="0"/>
              <a:t>                 </a:t>
            </a:r>
            <a:endParaRPr lang="en-US" sz="2000" i="1" dirty="0"/>
          </a:p>
        </p:txBody>
      </p:sp>
      <p:pic>
        <p:nvPicPr>
          <p:cNvPr id="4" name="Picture 4" descr="Сродна сли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581400"/>
            <a:ext cx="2895600" cy="2899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BA" sz="2800" dirty="0" smtClean="0"/>
              <a:t>VRSTE I KARAKTERISITKE RIZIKA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8686800" cy="5181600"/>
          </a:xfrm>
        </p:spPr>
        <p:txBody>
          <a:bodyPr numCol="1">
            <a:normAutofit fontScale="85000" lnSpcReduction="10000"/>
          </a:bodyPr>
          <a:lstStyle/>
          <a:p>
            <a:pPr algn="just"/>
            <a:r>
              <a:rPr lang="sr-Latn-CS" dirty="0" smtClean="0"/>
              <a:t>Iako je postojanje rizika oduvek bilo u suprotnosti sa </a:t>
            </a:r>
            <a:r>
              <a:rPr lang="sr-Latn-CS" smtClean="0"/>
              <a:t>čovekovim težnjama </a:t>
            </a:r>
            <a:r>
              <a:rPr lang="sr-Latn-CS" dirty="0" smtClean="0"/>
              <a:t>civilizacijskom napretku, bez prisustva rizika napredak bi izostao ili bi bio znatno usporeniji. Ekonomska stvarnost savremenih tržišnih privreda potvrđuje kako pojavu novih rizika, tako i modifikaciju već postojećih rizika.</a:t>
            </a:r>
          </a:p>
          <a:p>
            <a:pPr algn="just"/>
            <a:r>
              <a:rPr lang="sr-Latn-CS" dirty="0" smtClean="0"/>
              <a:t> Sposobnost identifikovanja potencijalnih rizika, njihovo kvantifikovanje, uočavanje posledica i preduzimanje adekvatnih strategija za smanjenje rizika jeste ono po čemu se savremeni finansijski sektor razlikuje od finansijskog sektora u prošlosti.</a:t>
            </a:r>
          </a:p>
          <a:p>
            <a:pPr algn="just"/>
            <a:r>
              <a:rPr lang="it-IT" dirty="0" smtClean="0"/>
              <a:t>Očigledno je da se u uslovima globalne finansijske krize i recesije odnos prema riziku mora promeniti. Izbegavanje rizika u uslovima niskog nivoa ekonomske aktivnosti nije poželjno. Ono što je potrebno to je upravljanje rizikom, ali na inteligentan način koji doprinosi stvaranju vrednosti</a:t>
            </a:r>
            <a:r>
              <a:rPr lang="sr-Latn-BA" dirty="0" smtClean="0"/>
              <a:t>.</a:t>
            </a:r>
            <a:endParaRPr lang="sr-Latn-BA" b="1" i="1" dirty="0" smtClean="0"/>
          </a:p>
          <a:p>
            <a:pPr algn="just">
              <a:buFont typeface="Arial" pitchFamily="34" charset="0"/>
              <a:buChar char="•"/>
            </a:pPr>
            <a:endParaRPr lang="sr-Latn-BA" b="1" dirty="0" smtClean="0"/>
          </a:p>
          <a:p>
            <a:endParaRPr lang="sr-Latn-BA" dirty="0" smtClean="0"/>
          </a:p>
          <a:p>
            <a:endParaRPr lang="en-US" dirty="0"/>
          </a:p>
        </p:txBody>
      </p:sp>
      <p:pic>
        <p:nvPicPr>
          <p:cNvPr id="1026" name="Picture 2" descr="C:\Users\toshiba\Desktop\downlo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1"/>
            <a:ext cx="3886200" cy="12953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105400"/>
          </a:xfrm>
        </p:spPr>
        <p:txBody>
          <a:bodyPr>
            <a:normAutofit fontScale="70000" lnSpcReduction="20000"/>
          </a:bodyPr>
          <a:lstStyle/>
          <a:p>
            <a:r>
              <a:rPr lang="sr-Latn-BA" sz="3200" b="1" i="1" dirty="0" smtClean="0"/>
              <a:t>Pojam rizika</a:t>
            </a:r>
          </a:p>
          <a:p>
            <a:pPr algn="just">
              <a:buFont typeface="Arial" pitchFamily="34" charset="0"/>
              <a:buChar char="•"/>
            </a:pPr>
            <a:r>
              <a:rPr lang="sr-Latn-BA" sz="3200" dirty="0" smtClean="0"/>
              <a:t> neizvestan događaj koji ne zavisi od volje pojedinca (nepostojanje znanja o budućem ishodu)</a:t>
            </a:r>
          </a:p>
          <a:p>
            <a:pPr algn="just">
              <a:buFont typeface="Arial" pitchFamily="34" charset="0"/>
              <a:buChar char="•"/>
            </a:pPr>
            <a:r>
              <a:rPr lang="sr-Latn-BA" sz="3200" dirty="0" smtClean="0"/>
              <a:t> ekonomski štetan događaj</a:t>
            </a:r>
          </a:p>
          <a:p>
            <a:pPr algn="just">
              <a:buFont typeface="Arial" pitchFamily="34" charset="0"/>
              <a:buChar char="•"/>
            </a:pPr>
            <a:r>
              <a:rPr lang="sr-Latn-BA" sz="3200" dirty="0" smtClean="0"/>
              <a:t> šansa da se izgubi</a:t>
            </a:r>
          </a:p>
          <a:p>
            <a:pPr algn="just">
              <a:buFont typeface="Arial" pitchFamily="34" charset="0"/>
              <a:buChar char="•"/>
            </a:pPr>
            <a:r>
              <a:rPr lang="sr-Latn-BA" sz="3200" dirty="0" smtClean="0"/>
              <a:t> odstupanje ishoda nekog događaja od očekivane vrednosti (razlika stvarne i očekivane vrednosti)</a:t>
            </a:r>
          </a:p>
          <a:p>
            <a:r>
              <a:rPr lang="sr-Latn-BA" sz="3200" b="1" i="1" dirty="0" smtClean="0"/>
              <a:t>Elementi rizika</a:t>
            </a:r>
            <a:r>
              <a:rPr lang="sr-Latn-BA" sz="3200" i="1" dirty="0" smtClean="0"/>
              <a:t> </a:t>
            </a:r>
          </a:p>
          <a:p>
            <a:pPr algn="just">
              <a:buFont typeface="Arial" pitchFamily="34" charset="0"/>
              <a:buChar char="•"/>
            </a:pPr>
            <a:r>
              <a:rPr lang="sr-Latn-BA" sz="3200" dirty="0" smtClean="0"/>
              <a:t> mora biti moguć (p</a:t>
            </a:r>
            <a:r>
              <a:rPr lang="sr-Latn-BA" sz="3200" dirty="0" smtClean="0">
                <a:cs typeface="Times New Roman"/>
              </a:rPr>
              <a:t>‹1 i p›0)</a:t>
            </a:r>
          </a:p>
          <a:p>
            <a:pPr algn="just">
              <a:buFont typeface="Arial" pitchFamily="34" charset="0"/>
              <a:buChar char="•"/>
            </a:pPr>
            <a:r>
              <a:rPr lang="sr-Latn-BA" sz="3200" dirty="0" smtClean="0">
                <a:cs typeface="Times New Roman"/>
              </a:rPr>
              <a:t> izaziva ekonomsku štetu</a:t>
            </a:r>
          </a:p>
          <a:p>
            <a:pPr algn="just">
              <a:buFont typeface="Arial" pitchFamily="34" charset="0"/>
              <a:buChar char="•"/>
            </a:pPr>
            <a:r>
              <a:rPr lang="sr-Latn-BA" sz="3200" dirty="0" smtClean="0">
                <a:cs typeface="Times New Roman"/>
              </a:rPr>
              <a:t> neizvestan i slučajan događaj</a:t>
            </a:r>
          </a:p>
          <a:p>
            <a:pPr>
              <a:lnSpc>
                <a:spcPct val="90000"/>
              </a:lnSpc>
            </a:pPr>
            <a:r>
              <a:rPr lang="sr-Latn-CS" sz="3200" dirty="0" smtClean="0"/>
              <a:t>Neizvesnost ne postoji kada je: </a:t>
            </a:r>
          </a:p>
          <a:p>
            <a:pPr marL="514350" indent="-514350">
              <a:lnSpc>
                <a:spcPct val="90000"/>
              </a:lnSpc>
              <a:buNone/>
            </a:pPr>
            <a:r>
              <a:rPr lang="sr-Latn-CS" sz="3200" dirty="0" smtClean="0"/>
              <a:t>    • događaj nastao ili je u nastanku, </a:t>
            </a:r>
          </a:p>
          <a:p>
            <a:pPr marL="514350" indent="-514350">
              <a:lnSpc>
                <a:spcPct val="90000"/>
              </a:lnSpc>
              <a:buNone/>
            </a:pPr>
            <a:r>
              <a:rPr lang="sr-Latn-CS" sz="3200" dirty="0" smtClean="0"/>
              <a:t>    • izvesno će događaj nastati i </a:t>
            </a:r>
          </a:p>
          <a:p>
            <a:pPr marL="514350" indent="-514350">
              <a:lnSpc>
                <a:spcPct val="90000"/>
              </a:lnSpc>
              <a:buNone/>
            </a:pPr>
            <a:r>
              <a:rPr lang="sr-Latn-CS" sz="3200" dirty="0" smtClean="0"/>
              <a:t>    • prestala mogućnost za nastanak događaja.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2290" name="Picture 2" descr="C:\Users\toshiba\Desktop\Krug-Risk-slik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0"/>
            <a:ext cx="4800601" cy="1295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BA" sz="2400" dirty="0" smtClean="0"/>
              <a:t>BAZIČNA PRAVILA ZA RUKOVANJE RIZIKOM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7997952" cy="4953000"/>
          </a:xfrm>
        </p:spPr>
        <p:txBody>
          <a:bodyPr numCol="1">
            <a:normAutofit fontScale="92500"/>
          </a:bodyPr>
          <a:lstStyle/>
          <a:p>
            <a:pPr algn="just">
              <a:lnSpc>
                <a:spcPct val="80000"/>
              </a:lnSpc>
            </a:pPr>
            <a:endParaRPr lang="sr-Latn-CS" sz="2100" b="1" dirty="0" smtClean="0"/>
          </a:p>
          <a:p>
            <a:pPr algn="just">
              <a:buFont typeface="Arial" pitchFamily="34" charset="0"/>
              <a:buChar char="•"/>
            </a:pPr>
            <a:r>
              <a:rPr lang="sr-Latn-BA" b="1" dirty="0" smtClean="0"/>
              <a:t>Ne rizikuj više nego što možeš dozvoliti da izgubiš </a:t>
            </a:r>
            <a:r>
              <a:rPr lang="sr-Latn-BA" dirty="0" smtClean="0"/>
              <a:t>– iznos gubitka koji možemo dozvoliti zavisi od visine resursa koji mogu biti na raspolaganju u momentu nastanka gubitka. Raspoloživi resursi definišu maksimalni nivo zadržavanja rizika.</a:t>
            </a:r>
          </a:p>
          <a:p>
            <a:pPr algn="just">
              <a:buFont typeface="Arial" pitchFamily="34" charset="0"/>
              <a:buChar char="•"/>
            </a:pPr>
            <a:r>
              <a:rPr lang="sr-Latn-BA" dirty="0" smtClean="0"/>
              <a:t> </a:t>
            </a:r>
            <a:r>
              <a:rPr lang="sr-Latn-BA" b="1" dirty="0" smtClean="0"/>
              <a:t>Imaj na umu mogućnost slučajnosti </a:t>
            </a:r>
            <a:r>
              <a:rPr lang="sr-Latn-BA" dirty="0" smtClean="0"/>
              <a:t>– veća ili manja verovatnoća gubitka je značajna za izbor sredstava za regulisanje rizika. </a:t>
            </a:r>
          </a:p>
          <a:p>
            <a:pPr algn="just">
              <a:buFont typeface="Arial" pitchFamily="34" charset="0"/>
              <a:buChar char="•"/>
            </a:pPr>
            <a:r>
              <a:rPr lang="sr-Latn-BA" dirty="0" smtClean="0"/>
              <a:t> </a:t>
            </a:r>
            <a:r>
              <a:rPr lang="sr-Latn-BA" b="1" dirty="0" smtClean="0"/>
              <a:t>Ne rizikuj puno zbog malo </a:t>
            </a:r>
            <a:r>
              <a:rPr lang="sr-Latn-BA" dirty="0" smtClean="0"/>
              <a:t>– neproporcionalno visoka premija za mali prenet rizik.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2050" name="Picture 2" descr="C:\Users\toshiba\Desktop\Bez-rizika-nema-dobitka-2-770x4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0"/>
            <a:ext cx="2819400" cy="129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BA" sz="2400" b="1" dirty="0" smtClean="0"/>
              <a:t>METODE ZA UPRAVLJANJE RIZICIMA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53000"/>
          </a:xfrm>
        </p:spPr>
        <p:txBody>
          <a:bodyPr>
            <a:normAutofit fontScale="85000" lnSpcReduction="10000"/>
          </a:bodyPr>
          <a:lstStyle/>
          <a:p>
            <a:pPr algn="just">
              <a:buFont typeface="Arial" pitchFamily="34" charset="0"/>
              <a:buChar char="•"/>
            </a:pPr>
            <a:r>
              <a:rPr lang="sr-Latn-BA" b="1" dirty="0" smtClean="0"/>
              <a:t> Izbegavanje</a:t>
            </a:r>
            <a:r>
              <a:rPr lang="sr-Latn-BA" dirty="0" smtClean="0"/>
              <a:t> – ne angažovanje u akciji koja može da  dovede do rizika. </a:t>
            </a:r>
          </a:p>
          <a:p>
            <a:pPr algn="just">
              <a:buFont typeface="Arial" pitchFamily="34" charset="0"/>
              <a:buChar char="•"/>
            </a:pPr>
            <a:r>
              <a:rPr lang="sr-Latn-BA" b="1" dirty="0" smtClean="0"/>
              <a:t>Zadržavanje</a:t>
            </a:r>
            <a:r>
              <a:rPr lang="sr-Latn-BA" dirty="0" smtClean="0"/>
              <a:t> –primenjuje se kada pojedinac ne preduzima ništa da izbegne, umanji ili prenese rizik, jer uzrokuje mali gubitak. Rizik se zadržava </a:t>
            </a:r>
            <a:r>
              <a:rPr lang="sr-Latn-BA" i="1" dirty="0" smtClean="0"/>
              <a:t>svesno</a:t>
            </a:r>
            <a:r>
              <a:rPr lang="sr-Latn-BA" dirty="0" smtClean="0"/>
              <a:t> (kada nema bolje alternative) i </a:t>
            </a:r>
            <a:r>
              <a:rPr lang="sr-Latn-BA" i="1" dirty="0" smtClean="0"/>
              <a:t>nesvesno</a:t>
            </a:r>
            <a:r>
              <a:rPr lang="sr-Latn-BA" dirty="0" smtClean="0"/>
              <a:t> (kada se rizik ne proceni). </a:t>
            </a:r>
          </a:p>
          <a:p>
            <a:pPr algn="just">
              <a:buFont typeface="Arial" pitchFamily="34" charset="0"/>
              <a:buChar char="•"/>
            </a:pPr>
            <a:r>
              <a:rPr lang="sr-Latn-BA" dirty="0" smtClean="0"/>
              <a:t> </a:t>
            </a:r>
            <a:r>
              <a:rPr lang="sr-Latn-BA" b="1" dirty="0" smtClean="0"/>
              <a:t>Prenos</a:t>
            </a:r>
            <a:r>
              <a:rPr lang="sr-Latn-BA" dirty="0" smtClean="0"/>
              <a:t> – upotrba hedžinga i osiguranja u prenosu rizika.</a:t>
            </a:r>
          </a:p>
          <a:p>
            <a:pPr algn="just">
              <a:buFont typeface="Arial" pitchFamily="34" charset="0"/>
              <a:buChar char="•"/>
            </a:pPr>
            <a:r>
              <a:rPr lang="sr-Latn-BA" dirty="0" smtClean="0"/>
              <a:t> </a:t>
            </a:r>
            <a:r>
              <a:rPr lang="sr-Latn-BA" b="1" dirty="0" smtClean="0"/>
              <a:t>Podela</a:t>
            </a:r>
            <a:r>
              <a:rPr lang="sr-Latn-BA" dirty="0" smtClean="0"/>
              <a:t> – preko akcionarskog društva i osiguranja. </a:t>
            </a:r>
          </a:p>
          <a:p>
            <a:pPr algn="just">
              <a:buFont typeface="Arial" pitchFamily="34" charset="0"/>
              <a:buChar char="•"/>
            </a:pPr>
            <a:r>
              <a:rPr lang="sr-Latn-BA" dirty="0" smtClean="0"/>
              <a:t> </a:t>
            </a:r>
            <a:r>
              <a:rPr lang="sr-Latn-BA" b="1" dirty="0" smtClean="0"/>
              <a:t>Umanjenje</a:t>
            </a:r>
            <a:r>
              <a:rPr lang="sr-Latn-BA" dirty="0" smtClean="0"/>
              <a:t> – sprečavanjem i kontrolom rizika. </a:t>
            </a:r>
          </a:p>
          <a:p>
            <a:pPr algn="just">
              <a:buFont typeface="Arial" pitchFamily="34" charset="0"/>
              <a:buChar char="•"/>
            </a:pPr>
            <a:r>
              <a:rPr lang="sr-Latn-BA" dirty="0" smtClean="0"/>
              <a:t> </a:t>
            </a:r>
            <a:r>
              <a:rPr lang="sr-Latn-BA" b="1" dirty="0" smtClean="0"/>
              <a:t>Preventiva</a:t>
            </a:r>
            <a:r>
              <a:rPr lang="sr-Latn-BA" dirty="0" smtClean="0"/>
              <a:t> – delovanje na potencijalni izvor opasnosti.</a:t>
            </a:r>
          </a:p>
          <a:p>
            <a:pPr algn="just">
              <a:buFont typeface="Arial" pitchFamily="34" charset="0"/>
              <a:buChar char="•"/>
            </a:pPr>
            <a:r>
              <a:rPr lang="sr-Latn-BA" dirty="0" smtClean="0"/>
              <a:t> </a:t>
            </a:r>
            <a:r>
              <a:rPr lang="sr-Latn-BA" b="1" dirty="0" smtClean="0"/>
              <a:t>Represiva</a:t>
            </a:r>
            <a:r>
              <a:rPr lang="sr-Latn-BA" dirty="0" smtClean="0"/>
              <a:t> – deluje se na posledice rizika kako ostvareni rizik ne bi izazvao novi rizik.</a:t>
            </a:r>
          </a:p>
          <a:p>
            <a:pPr algn="just"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6146" name="Picture 2" descr="C:\Users\toshiba\Desktop\downlo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0"/>
            <a:ext cx="3200400" cy="121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Latn-BA" sz="2400" dirty="0" smtClean="0"/>
              <a:t>PROCES UPRAVLJANJA RIZICIMA</a:t>
            </a:r>
            <a:r>
              <a:rPr lang="sr-Latn-BA" sz="2800" dirty="0" smtClean="0"/>
              <a:t/>
            </a:r>
            <a:br>
              <a:rPr lang="sr-Latn-BA" sz="2800" dirty="0" smtClean="0"/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sr-Latn-BA" sz="2400" i="1" dirty="0" smtClean="0"/>
              <a:t>Utrđivanje ciljeva </a:t>
            </a:r>
            <a:r>
              <a:rPr lang="sr-Latn-BA" sz="2400" dirty="0" smtClean="0"/>
              <a:t>- primarni cilj je da se sačuva efikasnost organizacije i opstanak privrede, a drugi cilj je humanitarna zaštita zaposlenih (ostali ciljevi se odnose na minimiziranje troškova, maksimiranje dobiti, jačanje konkurentske pozicije i sl.)</a:t>
            </a:r>
          </a:p>
          <a:p>
            <a:pPr algn="just"/>
            <a:r>
              <a:rPr lang="sr-Latn-BA" sz="2400" dirty="0" smtClean="0"/>
              <a:t> </a:t>
            </a:r>
            <a:r>
              <a:rPr lang="sr-Latn-BA" sz="2400" i="1" dirty="0" smtClean="0"/>
              <a:t>Identifikovanje rizika </a:t>
            </a:r>
            <a:r>
              <a:rPr lang="sr-Latn-BA" sz="2400" dirty="0" smtClean="0"/>
              <a:t>– podrazumeva poznavanje klijenta, sastavljanje upitnika za analizu rizika, analiza finansijskih izveštaja, pregled rada firme kupaca polise i intervjui.</a:t>
            </a:r>
          </a:p>
          <a:p>
            <a:pPr algn="just"/>
            <a:r>
              <a:rPr lang="sr-Latn-BA" sz="2400" i="1" dirty="0" smtClean="0"/>
              <a:t>Procena rizika </a:t>
            </a:r>
            <a:r>
              <a:rPr lang="sr-Latn-BA" sz="2400" dirty="0" smtClean="0"/>
              <a:t>– veličina gubitka i verovatnoća njegovog nastanka. Tako se utvrđuju </a:t>
            </a:r>
            <a:r>
              <a:rPr lang="sr-Latn-BA" sz="2400" i="1" dirty="0" smtClean="0"/>
              <a:t>kritični rizici </a:t>
            </a:r>
            <a:r>
              <a:rPr lang="sr-Latn-BA" sz="2400" dirty="0" smtClean="0"/>
              <a:t>(mogu uzrokovati bankrot firme), </a:t>
            </a:r>
            <a:r>
              <a:rPr lang="sr-Latn-BA" sz="2400" i="1" dirty="0" smtClean="0"/>
              <a:t>važni</a:t>
            </a:r>
            <a:r>
              <a:rPr lang="sr-Latn-BA" sz="2400" dirty="0" smtClean="0"/>
              <a:t> </a:t>
            </a:r>
            <a:r>
              <a:rPr lang="sr-Latn-BA" sz="2400" i="1" dirty="0" smtClean="0"/>
              <a:t>rizici</a:t>
            </a:r>
            <a:r>
              <a:rPr lang="sr-Latn-BA" sz="2400" dirty="0" smtClean="0"/>
              <a:t> (firma se mora zadužiti da bi nastavila poslovanje) i </a:t>
            </a:r>
            <a:r>
              <a:rPr lang="sr-Latn-BA" sz="2400" i="1" dirty="0" smtClean="0"/>
              <a:t>nevažni rizici </a:t>
            </a:r>
            <a:r>
              <a:rPr lang="sr-Latn-BA" sz="2400" dirty="0" smtClean="0"/>
              <a:t>(mogu se nadoknaditi iz tekućeg poslovanja).</a:t>
            </a:r>
          </a:p>
          <a:p>
            <a:pPr algn="just"/>
            <a:r>
              <a:rPr lang="sr-Latn-BA" sz="2400" i="1" dirty="0" smtClean="0"/>
              <a:t>Izbor alternativa </a:t>
            </a:r>
            <a:r>
              <a:rPr lang="sr-Latn-BA" sz="2400" dirty="0" smtClean="0"/>
              <a:t>(zavisi od veličine potencijalnog gubitka, verovatnoće nastanka i raspoloživih sredstava).</a:t>
            </a:r>
          </a:p>
          <a:p>
            <a:pPr algn="just"/>
            <a:r>
              <a:rPr lang="sr-Latn-BA" sz="2400" dirty="0" smtClean="0"/>
              <a:t> </a:t>
            </a:r>
            <a:r>
              <a:rPr lang="sr-Latn-BA" sz="2400" i="1" dirty="0" smtClean="0"/>
              <a:t>Primena odluke </a:t>
            </a:r>
            <a:r>
              <a:rPr lang="sr-Latn-BA" sz="2400" dirty="0" smtClean="0"/>
              <a:t>– da se rizik zadrži ili prenese.</a:t>
            </a:r>
          </a:p>
          <a:p>
            <a:pPr algn="just"/>
            <a:r>
              <a:rPr lang="sr-Latn-BA" sz="2400" dirty="0" smtClean="0"/>
              <a:t> </a:t>
            </a:r>
            <a:r>
              <a:rPr lang="sr-Latn-BA" sz="2400" i="1" dirty="0" smtClean="0"/>
              <a:t>Ocena i korekcija donete odluke  </a:t>
            </a:r>
            <a:r>
              <a:rPr lang="sr-Latn-BA" sz="2400" dirty="0" smtClean="0"/>
              <a:t>- novi rizici nastaju, a stari nestaju ili se podifikuju tako da se tehnike moraju modifikovati.</a:t>
            </a:r>
          </a:p>
          <a:p>
            <a:pPr algn="just">
              <a:buNone/>
            </a:pPr>
            <a:endParaRPr lang="sr-Latn-CS" sz="2300" dirty="0" smtClean="0"/>
          </a:p>
          <a:p>
            <a:pPr algn="just">
              <a:buNone/>
            </a:pPr>
            <a:endParaRPr lang="sr-Latn-BA" dirty="0" smtClean="0"/>
          </a:p>
          <a:p>
            <a:pPr algn="just">
              <a:buNone/>
            </a:pPr>
            <a:endParaRPr lang="sr-Latn-BA" dirty="0" smtClean="0"/>
          </a:p>
          <a:p>
            <a:pPr algn="just">
              <a:buNone/>
            </a:pPr>
            <a:endParaRPr lang="sr-Latn-BA" dirty="0" smtClean="0"/>
          </a:p>
          <a:p>
            <a:pPr algn="just">
              <a:buNone/>
            </a:pPr>
            <a:endParaRPr lang="en-US" dirty="0" smtClean="0"/>
          </a:p>
          <a:p>
            <a:pPr algn="just">
              <a:buNone/>
            </a:pPr>
            <a:endParaRPr lang="en-US" dirty="0"/>
          </a:p>
        </p:txBody>
      </p:sp>
      <p:pic>
        <p:nvPicPr>
          <p:cNvPr id="7170" name="Picture 2" descr="C:\Users\toshiba\Desktop\Risk-Değerlendirm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0"/>
            <a:ext cx="4267200" cy="129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/>
            </a:r>
            <a:br>
              <a:rPr lang="en-US" sz="2800" b="1" dirty="0" smtClean="0"/>
            </a:b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600200"/>
            <a:ext cx="8613648" cy="5257800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sr-Latn-BA" dirty="0" smtClean="0"/>
              <a:t>    </a:t>
            </a:r>
            <a:r>
              <a:rPr lang="nl-NL" dirty="0" smtClean="0"/>
              <a:t>Rizik ostvarenja budućeg prinosa meri se disperzijom mogućih prinosa oko očekivanog prinosa (srednja vrednost svih prinosa). Pri tome, veća disperzija podrazumeva veći varijabilitet i manju skoncentrisanost uzorka. </a:t>
            </a:r>
            <a:endParaRPr lang="en-US" dirty="0" smtClean="0"/>
          </a:p>
          <a:p>
            <a:pPr algn="just"/>
            <a:r>
              <a:rPr lang="nl-NL" b="1" dirty="0" smtClean="0"/>
              <a:t>Mere disperzije </a:t>
            </a:r>
            <a:r>
              <a:rPr lang="nl-NL" dirty="0" smtClean="0"/>
              <a:t>mogu biti:</a:t>
            </a:r>
            <a:endParaRPr lang="en-US" dirty="0" smtClean="0"/>
          </a:p>
          <a:p>
            <a:pPr algn="just">
              <a:buNone/>
            </a:pPr>
            <a:r>
              <a:rPr lang="sr-Latn-BA" dirty="0" smtClean="0"/>
              <a:t>     </a:t>
            </a:r>
            <a:r>
              <a:rPr lang="nl-NL" dirty="0" smtClean="0"/>
              <a:t>• apsolutne i</a:t>
            </a:r>
            <a:endParaRPr lang="en-US" dirty="0" smtClean="0"/>
          </a:p>
          <a:p>
            <a:pPr algn="just">
              <a:buNone/>
            </a:pPr>
            <a:r>
              <a:rPr lang="sr-Latn-BA" dirty="0" smtClean="0"/>
              <a:t>     </a:t>
            </a:r>
            <a:r>
              <a:rPr lang="nl-NL" dirty="0" smtClean="0"/>
              <a:t>• relativne. </a:t>
            </a:r>
            <a:endParaRPr lang="en-US" dirty="0" smtClean="0"/>
          </a:p>
          <a:p>
            <a:pPr algn="just"/>
            <a:r>
              <a:rPr lang="nl-NL" b="1" dirty="0" smtClean="0"/>
              <a:t>Apsolutne mere </a:t>
            </a:r>
            <a:r>
              <a:rPr lang="nl-NL" dirty="0" smtClean="0"/>
              <a:t>disperzije mogu biti:</a:t>
            </a:r>
            <a:endParaRPr lang="en-US" dirty="0" smtClean="0"/>
          </a:p>
          <a:p>
            <a:pPr algn="just">
              <a:buNone/>
            </a:pPr>
            <a:r>
              <a:rPr lang="sr-Latn-BA" dirty="0" smtClean="0"/>
              <a:t>     </a:t>
            </a:r>
            <a:r>
              <a:rPr lang="nl-NL" dirty="0" smtClean="0"/>
              <a:t>• pozicione (interval varijacije) i</a:t>
            </a:r>
            <a:endParaRPr lang="en-US" dirty="0" smtClean="0"/>
          </a:p>
          <a:p>
            <a:pPr algn="just">
              <a:buNone/>
            </a:pPr>
            <a:r>
              <a:rPr lang="sr-Latn-BA" dirty="0" smtClean="0"/>
              <a:t>     </a:t>
            </a:r>
            <a:r>
              <a:rPr lang="nl-NL" dirty="0" smtClean="0"/>
              <a:t>• izračunate (varijansa i standardna devijacija).</a:t>
            </a:r>
            <a:endParaRPr lang="en-US" dirty="0" smtClean="0"/>
          </a:p>
          <a:p>
            <a:pPr algn="just"/>
            <a:r>
              <a:rPr lang="nl-NL" b="1" dirty="0" smtClean="0"/>
              <a:t>Relativna mera </a:t>
            </a:r>
            <a:r>
              <a:rPr lang="nl-NL" dirty="0" smtClean="0"/>
              <a:t>disperzije je koeficijent varijacije.</a:t>
            </a:r>
            <a:endParaRPr lang="en-US" dirty="0" smtClean="0"/>
          </a:p>
          <a:p>
            <a:pPr algn="just">
              <a:buNone/>
            </a:pPr>
            <a:r>
              <a:rPr lang="sr-Latn-BA" dirty="0" smtClean="0"/>
              <a:t>     </a:t>
            </a:r>
            <a:r>
              <a:rPr lang="nl-NL" i="1" dirty="0" smtClean="0"/>
              <a:t>Pozicione mere disperzije</a:t>
            </a:r>
            <a:r>
              <a:rPr lang="nl-NL" dirty="0" smtClean="0"/>
              <a:t> se određuju na osnovu pozicije vrednosti obeležja elementarnih jedinica (prinosa) u skupu ili uzorku. </a:t>
            </a:r>
            <a:r>
              <a:rPr lang="nl-NL" i="1" dirty="0" smtClean="0"/>
              <a:t>Izračunate mere disperzije</a:t>
            </a:r>
            <a:r>
              <a:rPr lang="nl-NL" dirty="0" smtClean="0"/>
              <a:t> se dobijaju korišćenjem formula na osnovu svih vrednosti obeležja elementarnih jedinica u skupu ili uzorku. </a:t>
            </a:r>
            <a:endParaRPr lang="sr-Latn-BA" dirty="0" smtClean="0"/>
          </a:p>
          <a:p>
            <a:pPr algn="just">
              <a:buNone/>
            </a:pPr>
            <a:endParaRPr lang="en-US" dirty="0" smtClean="0"/>
          </a:p>
          <a:p>
            <a:pPr algn="just">
              <a:buNone/>
            </a:pPr>
            <a:endParaRPr lang="en-US" dirty="0"/>
          </a:p>
        </p:txBody>
      </p:sp>
      <p:pic>
        <p:nvPicPr>
          <p:cNvPr id="8194" name="Picture 2" descr="C:\Users\toshiba\Desktop\download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"/>
            <a:ext cx="5114925" cy="12954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2920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nl-NL" sz="3300" dirty="0" smtClean="0"/>
              <a:t>Jedna od najjednostavnijih apsolutnih mera varijabiliteta, odnosno disperzije prinosa, je </a:t>
            </a:r>
            <a:r>
              <a:rPr lang="nl-NL" sz="3300" i="1" dirty="0" smtClean="0">
                <a:solidFill>
                  <a:srgbClr val="FF0000"/>
                </a:solidFill>
              </a:rPr>
              <a:t>interval varijacije</a:t>
            </a:r>
            <a:r>
              <a:rPr lang="nl-NL" sz="3300" dirty="0" smtClean="0">
                <a:solidFill>
                  <a:srgbClr val="FF0000"/>
                </a:solidFill>
              </a:rPr>
              <a:t> </a:t>
            </a:r>
            <a:r>
              <a:rPr lang="nl-NL" sz="3300" i="1" dirty="0" smtClean="0"/>
              <a:t>(i) </a:t>
            </a:r>
            <a:r>
              <a:rPr lang="nl-NL" sz="3300" dirty="0" smtClean="0"/>
              <a:t> koji predstavlja raspon između najmanjeg i najvećeg mogućeg prinosa</a:t>
            </a:r>
            <a:endParaRPr lang="sr-Latn-BA" sz="3300" dirty="0" smtClean="0"/>
          </a:p>
          <a:p>
            <a:pPr algn="just"/>
            <a:r>
              <a:rPr lang="sr-Latn-CS" sz="3300" i="1" dirty="0" smtClean="0">
                <a:solidFill>
                  <a:srgbClr val="FF0000"/>
                </a:solidFill>
              </a:rPr>
              <a:t>Varijansa</a:t>
            </a:r>
            <a:r>
              <a:rPr lang="sr-Latn-CS" sz="3300" dirty="0" smtClean="0"/>
              <a:t> je izračunata apsolutna mera disperzije. Ona pokazuje prosek suma kvadrata odstupanja svih mogućih prinosa od očekivanog prinosa (aritmetičke sredine). Varijansa je srednje kvadratno odstupanje mogućih prinosa od očekivanog prinosa.</a:t>
            </a:r>
          </a:p>
          <a:p>
            <a:pPr algn="just"/>
            <a:r>
              <a:rPr lang="sr-Latn-CS" sz="3300" i="1" dirty="0" smtClean="0">
                <a:solidFill>
                  <a:srgbClr val="FF0000"/>
                </a:solidFill>
              </a:rPr>
              <a:t>Standardna devijacija </a:t>
            </a:r>
            <a:r>
              <a:rPr lang="sr-Latn-CS" sz="3300" dirty="0" smtClean="0"/>
              <a:t>pokazuje prosečno odstupanje mogućih prinosa od aritmetičke sredine.</a:t>
            </a:r>
          </a:p>
          <a:p>
            <a:pPr algn="just"/>
            <a:r>
              <a:rPr lang="sr-Latn-CS" sz="3300" i="1" dirty="0" smtClean="0">
                <a:solidFill>
                  <a:srgbClr val="FF0000"/>
                </a:solidFill>
              </a:rPr>
              <a:t>Koeficijent varijacije </a:t>
            </a:r>
            <a:r>
              <a:rPr lang="sr-Latn-CS" sz="3300" dirty="0" smtClean="0"/>
              <a:t>predstavlja relativnu meru disperzije rizika koja se dobija iz odnosa standardne devijacije i očekivanog prinosa (aritmetičke sredine). Kao takav, on pokazuje koliko u procentima iznosi standardna devijacija od aritmetičke sredine, odnosno, očekivane vrednosti ishoda.</a:t>
            </a:r>
          </a:p>
          <a:p>
            <a:pPr algn="just"/>
            <a:endParaRPr lang="en-US" dirty="0"/>
          </a:p>
        </p:txBody>
      </p:sp>
      <p:pic>
        <p:nvPicPr>
          <p:cNvPr id="9218" name="Picture 2" descr="C:\Users\toshiba\Desktop\rizi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9144000" cy="1142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Latn-CS" dirty="0" smtClean="0"/>
              <a:t>Ukoliko su podaci više raspršeni više će biti mere disperzije.</a:t>
            </a:r>
            <a:endParaRPr lang="en-US" dirty="0" smtClean="0"/>
          </a:p>
          <a:p>
            <a:r>
              <a:rPr lang="sr-Latn-CS" dirty="0" smtClean="0"/>
              <a:t>Ukoliko su podaci skoncentrisaniji (homogeniji) biće niže mere disperzije.</a:t>
            </a:r>
            <a:endParaRPr lang="en-US" dirty="0" smtClean="0"/>
          </a:p>
          <a:p>
            <a:r>
              <a:rPr lang="sr-Latn-CS" dirty="0" smtClean="0"/>
              <a:t>Ukoliko su sve jedinice serije međusobom jednake neće biti varijacije među podacima, odnosno, mere varijacije će biti jednake nuli.</a:t>
            </a:r>
            <a:endParaRPr lang="en-US" dirty="0" smtClean="0"/>
          </a:p>
          <a:p>
            <a:r>
              <a:rPr lang="sr-Latn-CS" dirty="0" smtClean="0"/>
              <a:t>Apsolutne mere varijacije ne mogu imati negativni predznak.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242" name="Picture 2" descr="C:\Users\toshiba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28601"/>
            <a:ext cx="4876800" cy="9905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3067</TotalTime>
  <Words>1357</Words>
  <Application>Microsoft Office PowerPoint</Application>
  <PresentationFormat>On-screen Show (4:3)</PresentationFormat>
  <Paragraphs>91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Median</vt:lpstr>
      <vt:lpstr>                   RIZIK I ODLUKE O INVESTIRANJU</vt:lpstr>
      <vt:lpstr>VRSTE I KARAKTERISITKE RIZIKA</vt:lpstr>
      <vt:lpstr>Slide 3</vt:lpstr>
      <vt:lpstr>BAZIČNA PRAVILA ZA RUKOVANJE RIZIKOM</vt:lpstr>
      <vt:lpstr>METODE ZA UPRAVLJANJE RIZICIMA</vt:lpstr>
      <vt:lpstr>PROCES UPRAVLJANJA RIZICIMA </vt:lpstr>
      <vt:lpstr> </vt:lpstr>
      <vt:lpstr>Slide 8</vt:lpstr>
      <vt:lpstr>Slide 9</vt:lpstr>
      <vt:lpstr>DIVERZIFIKACIJA PORTFOLIJA</vt:lpstr>
      <vt:lpstr>Slide 11</vt:lpstr>
      <vt:lpstr>STRATEGIJE ZA UPRAVLJANJE RIZICIMA</vt:lpstr>
      <vt:lpstr>RIZICI PREDUZEĆA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ULOGA BANAKA I TRŽIŠTA KAPITALA U FINANSIRANJU PROJEKATA JAVNO-PRIVATNOG PARTNERSTVA</dc:title>
  <dc:creator>Ekonomski fakultet</dc:creator>
  <cp:lastModifiedBy>toshiba</cp:lastModifiedBy>
  <cp:revision>238</cp:revision>
  <dcterms:created xsi:type="dcterms:W3CDTF">2014-04-01T08:09:23Z</dcterms:created>
  <dcterms:modified xsi:type="dcterms:W3CDTF">2019-03-17T15:54:28Z</dcterms:modified>
</cp:coreProperties>
</file>